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84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3" r:id="rId22"/>
    <p:sldId id="277" r:id="rId23"/>
    <p:sldId id="278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7"/>
    <p:restoredTop sz="94686"/>
  </p:normalViewPr>
  <p:slideViewPr>
    <p:cSldViewPr snapToGrid="0">
      <p:cViewPr varScale="1">
        <p:scale>
          <a:sx n="130" d="100"/>
          <a:sy n="130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1F5D-2BB3-894F-8D3B-81B9E5F70FF3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68415-6792-0746-A4B8-412A1C2B9212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8BC2-ED52-FC49-9513-2E07F37E42E4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8AC55-B2A0-224C-B566-BDC8F0A38981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FC463-DB26-2144-AC8B-88DBA83D0FE1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A2186-4D04-D046-A8F9-8F1B4A6A6D1F}" type="datetime1">
              <a:rPr lang="en-IE" smtClean="0"/>
              <a:t>20/09/2025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2FEFF-A98F-B44B-8E9D-6E65CF129450}" type="datetime1">
              <a:rPr lang="en-IE" smtClean="0"/>
              <a:t>20/09/2025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C38-65D7-C848-A190-BA7581CE85B8}" type="datetime1">
              <a:rPr lang="en-IE" smtClean="0"/>
              <a:t>20/09/2025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4101B-E2DA-1546-A7CF-961BC3EB27EE}" type="datetime1">
              <a:rPr lang="en-IE" smtClean="0"/>
              <a:t>20/09/2025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903B6-B714-E942-B4DC-08F313BB3985}" type="datetime1">
              <a:rPr lang="en-IE" smtClean="0"/>
              <a:t>20/09/2025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FD753-6510-A944-8260-1C8AEE9445CD}" type="datetime1">
              <a:rPr lang="en-IE" smtClean="0"/>
              <a:t>20/09/2025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F33195-55B8-864B-8D39-25BC8E456838}" type="datetime1">
              <a:rPr lang="en-IE" smtClean="0"/>
              <a:t>20/09/2025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 fontScale="90000"/>
          </a:bodyPr>
          <a:lstStyle/>
          <a:p>
            <a:pPr algn="l"/>
            <a:r>
              <a:rPr lang="en-US" sz="6100" dirty="0">
                <a:solidFill>
                  <a:srgbClr val="FFFFFF"/>
                </a:solidFill>
              </a:rPr>
              <a:t>STAT41130: Class 2</a:t>
            </a:r>
            <a:br>
              <a:rPr lang="en-US" sz="6100" dirty="0">
                <a:solidFill>
                  <a:srgbClr val="FFFFFF"/>
                </a:solidFill>
              </a:rPr>
            </a:br>
            <a:r>
              <a:rPr lang="en-US" sz="6100" dirty="0">
                <a:solidFill>
                  <a:srgbClr val="FFFFFF"/>
                </a:solidFill>
              </a:rPr>
              <a:t>Learning by Hand – Training a Simple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4 – Backpropagation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Compute error at the output layer.</a:t>
            </a:r>
          </a:p>
          <a:p>
            <a:r>
              <a:rPr dirty="0"/>
              <a:t>Adjust output weights to reduce the error.</a:t>
            </a:r>
          </a:p>
          <a:p>
            <a:r>
              <a:rPr dirty="0"/>
              <a:t>Propagate error backward to hidden layer.</a:t>
            </a:r>
          </a:p>
          <a:p>
            <a:r>
              <a:rPr dirty="0"/>
              <a:t>Weights are updated to reduce future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CBD1D-2B62-76C5-3E79-43A22F49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5 – Compute Gradients (Output Layer)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IE" dirty="0"/>
                  <a:t>If output = 0.5 and target = 1, gradient is positive.</a:t>
                </a:r>
              </a:p>
              <a:p>
                <a:r>
                  <a:rPr lang="en-IE" dirty="0"/>
                  <a:t>Use simple update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IE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E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i="1" dirty="0" err="1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IE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l-GR" i="0" dirty="0" err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l-GR" i="1" dirty="0" err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l-GR" dirty="0"/>
                  <a:t>.</a:t>
                </a:r>
              </a:p>
              <a:p>
                <a:r>
                  <a:rPr lang="en-IE" dirty="0"/>
                  <a:t>Gradients show the direction of improvement.</a:t>
                </a:r>
              </a:p>
              <a:p>
                <a:r>
                  <a:rPr lang="en-IE" dirty="0"/>
                  <a:t>We'll apply a small correction to output weights.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FA97F7-F36A-AE80-AEB6-BA80F22F483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cy-GB" dirty="0"/>
                  <a:t>Gradient of loss w.r.t. output: ∂L/∂h₂ = ŷ - y = 0.5 - 1 = -0.5</a:t>
                </a:r>
              </a:p>
              <a:p>
                <a:r>
                  <a:rPr lang="el-GR" dirty="0"/>
                  <a:t>Δ</a:t>
                </a:r>
                <a:r>
                  <a:rPr lang="cy-GB" dirty="0"/>
                  <a:t>W = -0.5 * h = [-1.0, -0.5]</a:t>
                </a:r>
              </a:p>
              <a:p>
                <a:r>
                  <a:rPr lang="el-GR" dirty="0"/>
                  <a:t>Δ</a:t>
                </a:r>
                <a:r>
                  <a:rPr lang="cy-GB" dirty="0"/>
                  <a:t>b = -0.5</a:t>
                </a:r>
              </a:p>
              <a:p>
                <a:r>
                  <a:rPr lang="cy-GB" dirty="0"/>
                  <a:t>Update: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y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cy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y-GB" dirty="0"/>
                  <a:t> = [1, -1] + [-1.0, -0.5] = [0, -1.5]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5FA97F7-F36A-AE80-AEB6-BA80F22F4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89329-4F7D-1D59-33D5-93A514EA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6 – Update Output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/>
              <a:t>New weights = old weights + delta (</a:t>
            </a:r>
            <a:r>
              <a:rPr dirty="0" err="1"/>
              <a:t>Δw</a:t>
            </a:r>
            <a:r>
              <a:rPr dirty="0"/>
              <a:t>).</a:t>
            </a:r>
          </a:p>
          <a:p>
            <a:r>
              <a:rPr dirty="0"/>
              <a:t>Update bias similarly, if used.</a:t>
            </a:r>
          </a:p>
          <a:p>
            <a:r>
              <a:rPr dirty="0"/>
              <a:t>Use integer updates to keep it interpretable.</a:t>
            </a:r>
          </a:p>
          <a:p>
            <a:r>
              <a:rPr dirty="0"/>
              <a:t>Track changes in a table.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46093-5511-CECE-A963-BF23623CEF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dirty="0"/>
              <a:t>Only neurons with h &gt; 0 propagate error</a:t>
            </a:r>
          </a:p>
          <a:p>
            <a:r>
              <a:rPr lang="en-IE" dirty="0"/>
              <a:t>h = [2, 1] → both </a:t>
            </a:r>
            <a:r>
              <a:rPr lang="en-IE" dirty="0" err="1"/>
              <a:t>ReLU</a:t>
            </a:r>
            <a:r>
              <a:rPr lang="en-IE" dirty="0"/>
              <a:t> active</a:t>
            </a:r>
          </a:p>
          <a:p>
            <a:r>
              <a:rPr lang="en-IE" dirty="0"/>
              <a:t>Error distributed using output weights</a:t>
            </a:r>
          </a:p>
          <a:p>
            <a:r>
              <a:rPr lang="el-GR" dirty="0"/>
              <a:t>Δ</a:t>
            </a:r>
            <a:r>
              <a:rPr lang="en-IE" dirty="0"/>
              <a:t>W = -0.5 * W * ∂</a:t>
            </a:r>
            <a:r>
              <a:rPr lang="en-IE" dirty="0" err="1"/>
              <a:t>ReLU</a:t>
            </a:r>
            <a:r>
              <a:rPr lang="en-IE" dirty="0"/>
              <a:t> * x = 0 * x = 0 (W = 0)</a:t>
            </a:r>
          </a:p>
          <a:p>
            <a:r>
              <a:rPr lang="el-GR" dirty="0"/>
              <a:t>Δ</a:t>
            </a:r>
            <a:r>
              <a:rPr lang="en-IE" dirty="0"/>
              <a:t>W[1][1] = -0.5 * W[2][1] * x = 0.75 * x = [0.75, 0, 0.75]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DC22-67AA-D398-53D9-FB45A854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7 – Propagate to Hidden Neurons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Hidden neurons are updated only if activated (</a:t>
            </a:r>
            <a:r>
              <a:rPr dirty="0" err="1"/>
              <a:t>ReLU</a:t>
            </a:r>
            <a:r>
              <a:rPr dirty="0"/>
              <a:t> &gt; 0).</a:t>
            </a:r>
          </a:p>
          <a:p>
            <a:r>
              <a:rPr dirty="0"/>
              <a:t>Distribute </a:t>
            </a:r>
            <a:r>
              <a:rPr lang="en-IE" dirty="0"/>
              <a:t>'</a:t>
            </a:r>
            <a:r>
              <a:rPr dirty="0"/>
              <a:t>blame</a:t>
            </a:r>
            <a:r>
              <a:rPr lang="en-IE" dirty="0"/>
              <a:t>'</a:t>
            </a:r>
            <a:r>
              <a:rPr dirty="0"/>
              <a:t> to contributing neurons.</a:t>
            </a:r>
          </a:p>
          <a:p>
            <a:r>
              <a:rPr dirty="0"/>
              <a:t>Use output error to guide input weight changes.</a:t>
            </a:r>
          </a:p>
          <a:p>
            <a:r>
              <a:rPr dirty="0"/>
              <a:t>Track contributions through connections.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A7363-0EB6-DAE4-D3A5-BC5E40D3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8 – Update Hidden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Adjust weights of active hidden neurons.</a:t>
            </a:r>
          </a:p>
          <a:p>
            <a:r>
              <a:rPr dirty="0"/>
              <a:t>Bias update included with each neuron.</a:t>
            </a:r>
          </a:p>
          <a:p>
            <a:r>
              <a:rPr dirty="0"/>
              <a:t>Manual update shows how weights learn to align.</a:t>
            </a:r>
          </a:p>
          <a:p>
            <a:r>
              <a:rPr dirty="0"/>
              <a:t>Use visual cues to compare before/after values.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850C6F-5646-153F-5A04-3CCD192385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E" dirty="0"/>
              <a:t>Updated W[1][1] = [0, 0, 1] + [0.75, 0, 0.75] = [0.75, 0, 1.75]</a:t>
            </a:r>
          </a:p>
          <a:p>
            <a:r>
              <a:rPr lang="en-IE" dirty="0"/>
              <a:t>W[2] = [0, -1.5], b[2] = -0.5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4530-F099-2DA7-69E3-0488A623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Epoch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Forward pass completed with initialized weights.</a:t>
            </a:r>
          </a:p>
          <a:p>
            <a:r>
              <a:rPr dirty="0"/>
              <a:t>Loss computed from output prediction.</a:t>
            </a:r>
          </a:p>
          <a:p>
            <a:r>
              <a:rPr dirty="0"/>
              <a:t>Backward pass adjusted weights toward target.</a:t>
            </a:r>
          </a:p>
          <a:p>
            <a:r>
              <a:rPr dirty="0"/>
              <a:t>Epoch 1 results in noticeable parameter changes.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393E1-7D58-1AFF-A718-BFDEAE37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Epoch 2 – Forward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Run forward pass with updated weights.</a:t>
            </a:r>
          </a:p>
          <a:p>
            <a:r>
              <a:rPr dirty="0"/>
              <a:t>Compute new hidden activations and output.</a:t>
            </a:r>
          </a:p>
          <a:p>
            <a:r>
              <a:rPr dirty="0"/>
              <a:t>Expect output closer to target = 1.</a:t>
            </a:r>
          </a:p>
          <a:p>
            <a:r>
              <a:rPr dirty="0" err="1"/>
              <a:t>ReLU</a:t>
            </a:r>
            <a:r>
              <a:rPr dirty="0"/>
              <a:t> and Sigmoid continue to shape values.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6B4C2-EA69-BED9-D394-29C8ADA1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Epoch 2 – Loss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Compare new prediction to target again.</a:t>
            </a:r>
          </a:p>
          <a:p>
            <a:r>
              <a:rPr dirty="0"/>
              <a:t>Loss should decrease if learning occurred.</a:t>
            </a:r>
          </a:p>
          <a:p>
            <a:r>
              <a:rPr dirty="0"/>
              <a:t>Track how network output improves over time.</a:t>
            </a:r>
          </a:p>
          <a:p>
            <a:r>
              <a:rPr dirty="0"/>
              <a:t>Learning = reducing prediction error step-by-step.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7CC8-CB1B-8AD2-DFD4-210C40A6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Backward – 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Output error is smaller than Epoch 1.</a:t>
            </a:r>
          </a:p>
          <a:p>
            <a:r>
              <a:rPr dirty="0"/>
              <a:t>Gradient values become smaller as accuracy increases.</a:t>
            </a:r>
          </a:p>
          <a:p>
            <a:r>
              <a:rPr dirty="0"/>
              <a:t>Weights fine-tuned rather than dramatically changed.</a:t>
            </a:r>
          </a:p>
          <a:p>
            <a:r>
              <a:rPr dirty="0"/>
              <a:t>Gradual convergence is a good sign.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DCC3F-676F-24D1-2B36-3F13FA1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Hidden Layer Weight Updates (Epoch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Recompute blame to each input weight.</a:t>
            </a:r>
          </a:p>
          <a:p>
            <a:r>
              <a:rPr dirty="0"/>
              <a:t>Only update for neurons that were active.</a:t>
            </a:r>
          </a:p>
          <a:p>
            <a:r>
              <a:rPr dirty="0"/>
              <a:t>Weight changes are now smaller.</a:t>
            </a:r>
          </a:p>
          <a:p>
            <a:r>
              <a:rPr dirty="0"/>
              <a:t>Show differences using before/after 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7D419-2E7B-6953-39C6-49A73B6E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Training a Neural Network by Hand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Today's goal: understand how </a:t>
            </a:r>
            <a:r>
              <a:rPr lang="en-IE" dirty="0"/>
              <a:t>NNs</a:t>
            </a:r>
            <a:r>
              <a:rPr dirty="0"/>
              <a:t> learn.</a:t>
            </a:r>
          </a:p>
          <a:p>
            <a:r>
              <a:rPr lang="en-IE" dirty="0"/>
              <a:t>W</a:t>
            </a:r>
            <a:r>
              <a:rPr dirty="0" err="1"/>
              <a:t>alk</a:t>
            </a:r>
            <a:r>
              <a:rPr dirty="0"/>
              <a:t> through forward and backward passes.</a:t>
            </a:r>
          </a:p>
          <a:p>
            <a:r>
              <a:rPr lang="en-IE" dirty="0"/>
              <a:t>U</a:t>
            </a:r>
            <a:r>
              <a:rPr dirty="0" err="1"/>
              <a:t>pdate</a:t>
            </a:r>
            <a:r>
              <a:rPr dirty="0"/>
              <a:t> weights over a few steps (epochs).</a:t>
            </a:r>
          </a:p>
          <a:p>
            <a:r>
              <a:rPr dirty="0"/>
              <a:t>Manual learning = strong intuition for automation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4A7B5-2849-0FF8-EBC6-7C0C1D19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of Epoch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Output moved closer to 1.</a:t>
            </a:r>
          </a:p>
          <a:p>
            <a:r>
              <a:rPr dirty="0"/>
              <a:t>Loss dropped compared to Epoch 1.</a:t>
            </a:r>
          </a:p>
          <a:p>
            <a:r>
              <a:rPr dirty="0"/>
              <a:t>Learning rate was effective.</a:t>
            </a:r>
          </a:p>
          <a:p>
            <a:r>
              <a:rPr dirty="0"/>
              <a:t>Track all parameter values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F5F1-4A8F-4E77-13FB-749F18DB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DDD3-A497-319C-C5EA-CBF2F66D8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EB35-771B-A3E4-44B3-D3BFB7E1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Overall algorithm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1FC48-C9ED-EB6D-32DB-DD72A142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1400">
                <a:latin typeface="Courier New"/>
              </a:defRPr>
            </a:pPr>
            <a:r>
              <a:rPr lang="cy-GB" sz="1600" dirty="0"/>
              <a:t>1. </a:t>
            </a:r>
            <a:r>
              <a:rPr lang="cy-GB" sz="1600" b="1" dirty="0"/>
              <a:t>Initialize</a:t>
            </a:r>
            <a:r>
              <a:rPr lang="cy-GB" sz="1600" dirty="0"/>
              <a:t> all weights and biases (e.g., to 0 or small integers).</a:t>
            </a:r>
            <a:br>
              <a:rPr lang="cy-GB" sz="1600" dirty="0"/>
            </a:br>
            <a:r>
              <a:rPr lang="cy-GB" sz="1600" dirty="0"/>
              <a:t>2. For each epoch:</a:t>
            </a:r>
            <a:br>
              <a:rPr lang="cy-GB" sz="1600" dirty="0"/>
            </a:br>
            <a:r>
              <a:rPr lang="cy-GB" sz="1600" dirty="0"/>
              <a:t>   a. </a:t>
            </a:r>
            <a:r>
              <a:rPr lang="cy-GB" sz="1600" b="1" dirty="0"/>
              <a:t>Forward pass:</a:t>
            </a:r>
            <a:br>
              <a:rPr lang="cy-GB" sz="1600" dirty="0"/>
            </a:br>
            <a:r>
              <a:rPr lang="cy-GB" sz="1600" dirty="0"/>
              <a:t>      i.  Compute hidden layer pre-activations: z₁ = w₁·x + b₁, z₂ = w₂·x + b₂</a:t>
            </a:r>
            <a:br>
              <a:rPr lang="cy-GB" sz="1600" dirty="0"/>
            </a:br>
            <a:r>
              <a:rPr lang="cy-GB" sz="1600" dirty="0"/>
              <a:t>      ii. Apply ReLU activation: h₁ = ReLU(z₁), h₂ = ReLU(z₂)</a:t>
            </a:r>
            <a:br>
              <a:rPr lang="cy-GB" sz="1600" dirty="0"/>
            </a:br>
            <a:r>
              <a:rPr lang="cy-GB" sz="1600" dirty="0"/>
              <a:t>      iii. Compute output layer input: zₒ = wₒ·h + bₒ</a:t>
            </a:r>
            <a:br>
              <a:rPr lang="cy-GB" sz="1600" dirty="0"/>
            </a:br>
            <a:r>
              <a:rPr lang="cy-GB" sz="1600" dirty="0"/>
              <a:t>      iv. Apply Sigmoid activation to get prediction: ŷ = </a:t>
            </a:r>
            <a:r>
              <a:rPr lang="el-GR" sz="1600" dirty="0"/>
              <a:t>σ(</a:t>
            </a:r>
            <a:r>
              <a:rPr lang="cy-GB" sz="1600" dirty="0"/>
              <a:t>zₒ)</a:t>
            </a:r>
            <a:br>
              <a:rPr lang="cy-GB" sz="1600" dirty="0"/>
            </a:br>
            <a:r>
              <a:rPr lang="cy-GB" sz="1600" dirty="0"/>
              <a:t>   b. </a:t>
            </a:r>
            <a:r>
              <a:rPr lang="cy-GB" sz="1600" b="1" dirty="0"/>
              <a:t>Compute Loss:</a:t>
            </a:r>
            <a:br>
              <a:rPr lang="cy-GB" sz="1600" b="1" dirty="0"/>
            </a:br>
            <a:r>
              <a:rPr lang="cy-GB" sz="1600" dirty="0"/>
              <a:t>      i.  Use Binary Cross-Entropy: L = -[y·log(ŷ) + (1−y)·log(1−ŷ)]</a:t>
            </a:r>
            <a:br>
              <a:rPr lang="cy-GB" sz="1600" dirty="0"/>
            </a:br>
            <a:r>
              <a:rPr lang="cy-GB" sz="1600" dirty="0"/>
              <a:t>   c. </a:t>
            </a:r>
            <a:r>
              <a:rPr lang="cy-GB" sz="1600" b="1" dirty="0"/>
              <a:t>Backward pass:</a:t>
            </a:r>
            <a:br>
              <a:rPr lang="cy-GB" sz="1600" dirty="0"/>
            </a:br>
            <a:r>
              <a:rPr lang="cy-GB" sz="1600" dirty="0"/>
              <a:t>      i.  Compute gradient of loss with respect to output weights</a:t>
            </a:r>
            <a:br>
              <a:rPr lang="cy-GB" sz="1600" dirty="0"/>
            </a:br>
            <a:r>
              <a:rPr lang="cy-GB" sz="1600" dirty="0"/>
              <a:t>      ii. Backpropagate error to hidden weights only if ReLU &gt; 0</a:t>
            </a:r>
            <a:br>
              <a:rPr lang="cy-GB" sz="1600" dirty="0"/>
            </a:br>
            <a:r>
              <a:rPr lang="cy-GB" sz="1600" dirty="0"/>
              <a:t>   d. </a:t>
            </a:r>
            <a:r>
              <a:rPr lang="cy-GB" sz="1600" b="1" dirty="0"/>
              <a:t>Update parameters:</a:t>
            </a:r>
            <a:br>
              <a:rPr lang="cy-GB" sz="1600" dirty="0"/>
            </a:br>
            <a:r>
              <a:rPr lang="cy-GB" sz="1600" dirty="0"/>
              <a:t>      i.  Adjust weights and biases with gradient steps</a:t>
            </a:r>
            <a:br>
              <a:rPr lang="cy-GB" sz="1600" dirty="0"/>
            </a:br>
            <a:r>
              <a:rPr lang="cy-GB" sz="1600" dirty="0"/>
              <a:t>      ii. Repeat for desired number of epochs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E9D86-5815-12FA-A1E7-B6086B52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98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Compare Epochs – Learning Trace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Usually we display outputs of loss function over epochs</a:t>
            </a:r>
            <a:endParaRPr dirty="0"/>
          </a:p>
          <a:p>
            <a:r>
              <a:rPr lang="en-IE" dirty="0"/>
              <a:t>Can also s</a:t>
            </a:r>
            <a:r>
              <a:rPr dirty="0"/>
              <a:t>how weight evolution side-by-side.</a:t>
            </a:r>
          </a:p>
          <a:p>
            <a:r>
              <a:rPr lang="en-IE" dirty="0"/>
              <a:t>B</a:t>
            </a:r>
            <a:r>
              <a:rPr dirty="0" err="1"/>
              <a:t>iggest</a:t>
            </a:r>
            <a:r>
              <a:rPr dirty="0"/>
              <a:t> changes </a:t>
            </a:r>
            <a:r>
              <a:rPr lang="en-IE" dirty="0"/>
              <a:t>usually </a:t>
            </a:r>
            <a:r>
              <a:rPr dirty="0"/>
              <a:t>in early epochs.</a:t>
            </a:r>
          </a:p>
          <a:p>
            <a:r>
              <a:rPr dirty="0"/>
              <a:t>Later epochs just refine the pattern.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8C-6F76-A797-6356-EC6C4978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– What the Network Learned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E" dirty="0"/>
                  <a:t>Hidden neuron 1 became active for [1,0,1].</a:t>
                </a:r>
              </a:p>
              <a:p>
                <a:r>
                  <a:rPr lang="en-IE" dirty="0"/>
                  <a:t>Its weights increased to drive output up.</a:t>
                </a:r>
              </a:p>
              <a:p>
                <a:r>
                  <a:rPr lang="en-IE" dirty="0"/>
                  <a:t>Output weights were tuned to emphasize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dirty="0"/>
                  <a:t>.</a:t>
                </a:r>
              </a:p>
              <a:p>
                <a:r>
                  <a:rPr lang="en-IE" dirty="0"/>
                  <a:t>Biases adjusted to support activation.</a:t>
                </a:r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6E8C7-BF5E-A6CB-7923-6D53DB1B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Common Mistakes (By Hand and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Forgetting to apply bias before activation.</a:t>
            </a:r>
          </a:p>
          <a:p>
            <a:r>
              <a:rPr dirty="0"/>
              <a:t>Mislabeling the sign of gradient updates.</a:t>
            </a:r>
          </a:p>
          <a:p>
            <a:r>
              <a:rPr dirty="0"/>
              <a:t>Applying activation at wrong stage.</a:t>
            </a:r>
          </a:p>
          <a:p>
            <a:r>
              <a:rPr dirty="0" err="1"/>
              <a:t>ReLU</a:t>
            </a:r>
            <a:r>
              <a:rPr dirty="0"/>
              <a:t> 'zero-out' not handled correctly.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E7DBF-4153-BEE3-68B1-9CEB810B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Practice Suggestions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Change input: try [0,1,1] or [1,1,1].</a:t>
            </a:r>
          </a:p>
          <a:p>
            <a:r>
              <a:rPr dirty="0"/>
              <a:t>Try </a:t>
            </a:r>
            <a:r>
              <a:rPr lang="en-IE" dirty="0"/>
              <a:t>other </a:t>
            </a:r>
            <a:r>
              <a:rPr dirty="0"/>
              <a:t>initial weights and compare convergence.</a:t>
            </a:r>
          </a:p>
          <a:p>
            <a:r>
              <a:rPr dirty="0"/>
              <a:t>Use two training examples</a:t>
            </a:r>
            <a:r>
              <a:rPr lang="en-IE" dirty="0"/>
              <a:t>.</a:t>
            </a:r>
            <a:endParaRPr dirty="0"/>
          </a:p>
          <a:p>
            <a:r>
              <a:rPr dirty="0"/>
              <a:t>Try tanh activation instead of </a:t>
            </a:r>
            <a:r>
              <a:rPr dirty="0" err="1"/>
              <a:t>ReLU</a:t>
            </a:r>
            <a:r>
              <a:rPr dirty="0"/>
              <a:t>.</a:t>
            </a:r>
            <a:endParaRPr lang="en-IE" dirty="0"/>
          </a:p>
          <a:p>
            <a:r>
              <a:rPr lang="en-IE" dirty="0"/>
              <a:t>A similar version to this will be Q1 of the exam!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FDDB-24B9-85F1-A0D0-1D0BB45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Wrap-Up and Preview of Day </a:t>
            </a:r>
            <a:r>
              <a:rPr lang="en-IE" dirty="0"/>
              <a:t>1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You built and trained a neural net by hand!</a:t>
            </a:r>
          </a:p>
          <a:p>
            <a:r>
              <a:rPr dirty="0"/>
              <a:t>Next step: implement this in code (Python).</a:t>
            </a:r>
          </a:p>
          <a:p>
            <a:r>
              <a:rPr dirty="0"/>
              <a:t>We’ll explore batch training and loss curves.</a:t>
            </a:r>
          </a:p>
          <a:p>
            <a:r>
              <a:rPr dirty="0"/>
              <a:t>Get ready for coding labs and deeper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E68F9-1330-14DF-D78F-8BAE4AA8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dirty="0"/>
              <a:t>The Network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2584058"/>
                <a:ext cx="4621553" cy="3159018"/>
              </a:xfrm>
            </p:spPr>
            <p:txBody>
              <a:bodyPr>
                <a:normAutofit/>
              </a:bodyPr>
              <a:lstStyle/>
              <a:p>
                <a:r>
                  <a:rPr lang="en-IE" sz="1800" dirty="0"/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ar-AE" sz="1800" dirty="0"/>
              </a:p>
              <a:p>
                <a:r>
                  <a:rPr lang="en-IE" sz="1800" dirty="0"/>
                  <a:t>Hidden: 2 neurons with </a:t>
                </a:r>
                <a:r>
                  <a:rPr lang="en-IE" sz="1800" dirty="0" err="1"/>
                  <a:t>ReLU</a:t>
                </a:r>
                <a:r>
                  <a:rPr lang="en-IE" sz="1800" dirty="0"/>
                  <a:t> activations</a:t>
                </a:r>
              </a:p>
              <a:p>
                <a:r>
                  <a:rPr lang="en-IE" sz="1800" dirty="0"/>
                  <a:t>Output: 1 neuron with Sigmoid activation</a:t>
                </a:r>
              </a:p>
              <a:p>
                <a:r>
                  <a:rPr lang="en-IE" sz="1800" dirty="0"/>
                  <a:t>Integer weights and biases for simplicity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2584058"/>
                <a:ext cx="4621553" cy="3159018"/>
              </a:xfrm>
              <a:blipFill>
                <a:blip r:embed="rId2"/>
                <a:stretch>
                  <a:fillRect l="-822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FE7F82-BEBB-4A74-830C-B8FAAB2B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6529661-EACA-F8E1-D297-775A3CA6387B}"/>
                  </a:ext>
                </a:extLst>
              </p:cNvPr>
              <p:cNvSpPr/>
              <p:nvPr/>
            </p:nvSpPr>
            <p:spPr>
              <a:xfrm>
                <a:off x="5412658" y="1609983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6529661-EACA-F8E1-D297-775A3CA638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658" y="1609983"/>
                <a:ext cx="678426" cy="6784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C8CFEE-D74F-618C-CCBD-E80C54727F58}"/>
                  </a:ext>
                </a:extLst>
              </p:cNvPr>
              <p:cNvSpPr/>
              <p:nvPr/>
            </p:nvSpPr>
            <p:spPr>
              <a:xfrm>
                <a:off x="5412658" y="3244596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6C8CFEE-D74F-618C-CCBD-E80C54727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658" y="3244596"/>
                <a:ext cx="678426" cy="67842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0483349-6794-896E-71F9-E2D068D8DC89}"/>
                  </a:ext>
                </a:extLst>
              </p:cNvPr>
              <p:cNvSpPr/>
              <p:nvPr/>
            </p:nvSpPr>
            <p:spPr>
              <a:xfrm>
                <a:off x="5417574" y="4879209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0483349-6794-896E-71F9-E2D068D8D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574" y="4879209"/>
                <a:ext cx="678426" cy="67842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FC066B0-539A-C2D2-8AF9-5352CC891137}"/>
                  </a:ext>
                </a:extLst>
              </p:cNvPr>
              <p:cNvSpPr/>
              <p:nvPr/>
            </p:nvSpPr>
            <p:spPr>
              <a:xfrm>
                <a:off x="7920036" y="2381815"/>
                <a:ext cx="678426" cy="678426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FC066B0-539A-C2D2-8AF9-5352CC891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36" y="2381815"/>
                <a:ext cx="678426" cy="67842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7D0E2BB-23B9-3AEF-E23C-B4116AD0F8EF}"/>
                  </a:ext>
                </a:extLst>
              </p:cNvPr>
              <p:cNvSpPr/>
              <p:nvPr/>
            </p:nvSpPr>
            <p:spPr>
              <a:xfrm>
                <a:off x="7920036" y="4107378"/>
                <a:ext cx="678426" cy="678426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7D0E2BB-23B9-3AEF-E23C-B4116AD0F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036" y="4107378"/>
                <a:ext cx="678426" cy="67842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4C29A4-E4D2-2D0F-C032-17B106035790}"/>
                  </a:ext>
                </a:extLst>
              </p:cNvPr>
              <p:cNvSpPr/>
              <p:nvPr/>
            </p:nvSpPr>
            <p:spPr>
              <a:xfrm>
                <a:off x="10756642" y="3244596"/>
                <a:ext cx="678426" cy="67842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4C29A4-E4D2-2D0F-C032-17B1060357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642" y="3244596"/>
                <a:ext cx="678426" cy="67842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00714E-A20A-B882-0CB9-E2C0DFFCFBA0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6091084" y="1949196"/>
            <a:ext cx="1928305" cy="531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4B8808-4657-06CE-9B11-5B43B77FA9F4}"/>
              </a:ext>
            </a:extLst>
          </p:cNvPr>
          <p:cNvCxnSpPr>
            <a:cxnSpLocks/>
            <a:stCxn id="4" idx="6"/>
            <a:endCxn id="9" idx="1"/>
          </p:cNvCxnSpPr>
          <p:nvPr/>
        </p:nvCxnSpPr>
        <p:spPr>
          <a:xfrm>
            <a:off x="6091084" y="1949196"/>
            <a:ext cx="1928305" cy="2257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0455B7-5304-9109-307E-B4CC1A788C08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 flipV="1">
            <a:off x="6091084" y="2721028"/>
            <a:ext cx="1828952" cy="862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61320E-9684-04DC-3012-E2A02A5FFB15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6091084" y="3583809"/>
            <a:ext cx="1828952" cy="862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6826A2-FA81-CEBC-9165-D2B3CFDBDBC5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6096000" y="2960888"/>
            <a:ext cx="1923389" cy="2257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85F0D0-B15B-1DAC-B872-1AD71274AA11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6096000" y="4686451"/>
            <a:ext cx="1923389" cy="531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997357-9325-BA12-7A24-A26B258F8ABA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8598462" y="2721028"/>
            <a:ext cx="2257533" cy="622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9F932-9C30-BC6A-D4B7-63DC2625659A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8598462" y="3823669"/>
            <a:ext cx="2257533" cy="622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80FC32-94ED-B9AF-B625-E855D072C2A4}"/>
                  </a:ext>
                </a:extLst>
              </p:cNvPr>
              <p:cNvSpPr txBox="1"/>
              <p:nvPr/>
            </p:nvSpPr>
            <p:spPr>
              <a:xfrm>
                <a:off x="10225548" y="4062200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280FC32-94ED-B9AF-B625-E855D072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5548" y="4062200"/>
                <a:ext cx="1779639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936336-335B-586F-2483-10977CE03ECD}"/>
                  </a:ext>
                </a:extLst>
              </p:cNvPr>
              <p:cNvSpPr txBox="1"/>
              <p:nvPr/>
            </p:nvSpPr>
            <p:spPr>
              <a:xfrm>
                <a:off x="7436236" y="4954772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5936336-335B-586F-2483-10977CE03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36" y="4954772"/>
                <a:ext cx="177963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6E41D0-EE0C-ED3C-E67D-6E28EBE49129}"/>
                  </a:ext>
                </a:extLst>
              </p:cNvPr>
              <p:cNvSpPr txBox="1"/>
              <p:nvPr/>
            </p:nvSpPr>
            <p:spPr>
              <a:xfrm>
                <a:off x="7436235" y="1899276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6E41D0-EE0C-ED3C-E67D-6E28EBE49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35" y="1899276"/>
                <a:ext cx="1779639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52D46-41F7-C24B-8D15-AF127CC2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with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C9BE8-9256-FA26-5E9B-5DE8D97E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4B1013-FAA4-F262-DA8D-8B39355AE185}"/>
                  </a:ext>
                </a:extLst>
              </p:cNvPr>
              <p:cNvSpPr/>
              <p:nvPr/>
            </p:nvSpPr>
            <p:spPr>
              <a:xfrm>
                <a:off x="4267200" y="1455174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4B1013-FAA4-F262-DA8D-8B39355AE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455174"/>
                <a:ext cx="678426" cy="67842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A359A13-A0B7-6D4B-3EA9-8A0B3E517707}"/>
                  </a:ext>
                </a:extLst>
              </p:cNvPr>
              <p:cNvSpPr/>
              <p:nvPr/>
            </p:nvSpPr>
            <p:spPr>
              <a:xfrm>
                <a:off x="4267200" y="3089787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A359A13-A0B7-6D4B-3EA9-8A0B3E517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089787"/>
                <a:ext cx="678426" cy="6784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D3DBCE7-2CA7-F0BB-D058-74D9218E2064}"/>
                  </a:ext>
                </a:extLst>
              </p:cNvPr>
              <p:cNvSpPr/>
              <p:nvPr/>
            </p:nvSpPr>
            <p:spPr>
              <a:xfrm>
                <a:off x="4272116" y="4724400"/>
                <a:ext cx="678426" cy="678426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D3DBCE7-2CA7-F0BB-D058-74D9218E2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16" y="4724400"/>
                <a:ext cx="678426" cy="67842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FBD487-E16E-F4CA-E137-8517812259D0}"/>
                  </a:ext>
                </a:extLst>
              </p:cNvPr>
              <p:cNvSpPr/>
              <p:nvPr/>
            </p:nvSpPr>
            <p:spPr>
              <a:xfrm>
                <a:off x="6774578" y="2227006"/>
                <a:ext cx="678426" cy="678426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FBD487-E16E-F4CA-E137-851781225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78" y="2227006"/>
                <a:ext cx="678426" cy="67842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4B4E8D7-EEB8-328E-4227-96BB97D3970B}"/>
                  </a:ext>
                </a:extLst>
              </p:cNvPr>
              <p:cNvSpPr/>
              <p:nvPr/>
            </p:nvSpPr>
            <p:spPr>
              <a:xfrm>
                <a:off x="6774578" y="3952569"/>
                <a:ext cx="678426" cy="678426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4B4E8D7-EEB8-328E-4227-96BB97D39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78" y="3952569"/>
                <a:ext cx="678426" cy="67842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BFDC2D-1900-BB4F-B97F-FA8A6F1F30C4}"/>
                  </a:ext>
                </a:extLst>
              </p:cNvPr>
              <p:cNvSpPr/>
              <p:nvPr/>
            </p:nvSpPr>
            <p:spPr>
              <a:xfrm>
                <a:off x="9611184" y="3089787"/>
                <a:ext cx="678426" cy="67842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BFDC2D-1900-BB4F-B97F-FA8A6F1F3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184" y="3089787"/>
                <a:ext cx="678426" cy="67842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82AF5D-98A2-4408-DF78-682C9477B930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4945626" y="1794387"/>
            <a:ext cx="1928305" cy="531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87A29-74E7-12D0-B624-D8B903F52468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4945626" y="1794387"/>
            <a:ext cx="1928305" cy="2257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E30D6C-9640-E2DC-6C0F-EA135E5D227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4945626" y="2566219"/>
            <a:ext cx="1828952" cy="862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1302E9-4A18-96C9-B02E-75B542819E1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4945626" y="3429000"/>
            <a:ext cx="1828952" cy="8627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2924FA-3508-43C5-ACB4-2716514AB93C}"/>
              </a:ext>
            </a:extLst>
          </p:cNvPr>
          <p:cNvCxnSpPr>
            <a:cxnSpLocks/>
            <a:stCxn id="7" idx="6"/>
            <a:endCxn id="8" idx="3"/>
          </p:cNvCxnSpPr>
          <p:nvPr/>
        </p:nvCxnSpPr>
        <p:spPr>
          <a:xfrm flipV="1">
            <a:off x="4950542" y="2806079"/>
            <a:ext cx="1923389" cy="2257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10518E-0EE1-6D94-9224-965EB7523CE8}"/>
              </a:ext>
            </a:extLst>
          </p:cNvPr>
          <p:cNvCxnSpPr>
            <a:cxnSpLocks/>
            <a:stCxn id="7" idx="6"/>
            <a:endCxn id="9" idx="3"/>
          </p:cNvCxnSpPr>
          <p:nvPr/>
        </p:nvCxnSpPr>
        <p:spPr>
          <a:xfrm flipV="1">
            <a:off x="4950542" y="4531642"/>
            <a:ext cx="1923389" cy="531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202B42-C6FE-BF2D-7608-00529F1E693F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7453004" y="2566219"/>
            <a:ext cx="2257533" cy="622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58A064-EEE9-6247-AB87-64B161C7FD2E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7453004" y="3668860"/>
            <a:ext cx="2257533" cy="622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FABD1A-C576-7E12-8982-229B847FD72A}"/>
                  </a:ext>
                </a:extLst>
              </p:cNvPr>
              <p:cNvSpPr txBox="1"/>
              <p:nvPr/>
            </p:nvSpPr>
            <p:spPr>
              <a:xfrm>
                <a:off x="5535333" y="1648769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BFABD1A-C576-7E12-8982-229B847F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33" y="1648769"/>
                <a:ext cx="9438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07C069-1168-CEC2-FFB5-1F8720C00DEF}"/>
                  </a:ext>
                </a:extLst>
              </p:cNvPr>
              <p:cNvSpPr txBox="1"/>
              <p:nvPr/>
            </p:nvSpPr>
            <p:spPr>
              <a:xfrm>
                <a:off x="5289983" y="2163719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07C069-1168-CEC2-FFB5-1F8720C0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83" y="2163719"/>
                <a:ext cx="94389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4626CB-8743-E5DF-9825-28B3CC3F21BA}"/>
                  </a:ext>
                </a:extLst>
              </p:cNvPr>
              <p:cNvSpPr txBox="1"/>
              <p:nvPr/>
            </p:nvSpPr>
            <p:spPr>
              <a:xfrm>
                <a:off x="5019520" y="2755072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4626CB-8743-E5DF-9825-28B3CC3F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520" y="2755072"/>
                <a:ext cx="9438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DA7C5C-F493-48B9-7EF3-12A7EFDDB59E}"/>
                  </a:ext>
                </a:extLst>
              </p:cNvPr>
              <p:cNvSpPr txBox="1"/>
              <p:nvPr/>
            </p:nvSpPr>
            <p:spPr>
              <a:xfrm>
                <a:off x="5202920" y="3321452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FDA7C5C-F493-48B9-7EF3-12A7EFDD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20" y="3321452"/>
                <a:ext cx="9438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A19EFA-AEDC-0EE6-B554-50DA5FADE1C9}"/>
                  </a:ext>
                </a:extLst>
              </p:cNvPr>
              <p:cNvSpPr txBox="1"/>
              <p:nvPr/>
            </p:nvSpPr>
            <p:spPr>
              <a:xfrm>
                <a:off x="4965881" y="3995380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CA19EFA-AEDC-0EE6-B554-50DA5FAD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881" y="3995380"/>
                <a:ext cx="94389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1BF668-805A-9A88-E91A-6C7D992DFD88}"/>
                  </a:ext>
                </a:extLst>
              </p:cNvPr>
              <p:cNvSpPr txBox="1"/>
              <p:nvPr/>
            </p:nvSpPr>
            <p:spPr>
              <a:xfrm>
                <a:off x="5644535" y="4342789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41BF668-805A-9A88-E91A-6C7D992D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535" y="4342789"/>
                <a:ext cx="94389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64DAA7-68B5-CFE0-7948-3EE119F5F462}"/>
                  </a:ext>
                </a:extLst>
              </p:cNvPr>
              <p:cNvSpPr txBox="1"/>
              <p:nvPr/>
            </p:nvSpPr>
            <p:spPr>
              <a:xfrm>
                <a:off x="6748493" y="2909104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64DAA7-68B5-CFE0-7948-3EE119F5F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493" y="2909104"/>
                <a:ext cx="94389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E4EF14-D158-3A36-7884-9728C3B7670D}"/>
                  </a:ext>
                </a:extLst>
              </p:cNvPr>
              <p:cNvSpPr txBox="1"/>
              <p:nvPr/>
            </p:nvSpPr>
            <p:spPr>
              <a:xfrm>
                <a:off x="6795425" y="3562144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E4EF14-D158-3A36-7884-9728C3B76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425" y="3562144"/>
                <a:ext cx="94389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7EE7FB-2624-28A9-7C59-343DAAD9A060}"/>
                  </a:ext>
                </a:extLst>
              </p:cNvPr>
              <p:cNvSpPr txBox="1"/>
              <p:nvPr/>
            </p:nvSpPr>
            <p:spPr>
              <a:xfrm>
                <a:off x="8117120" y="2436747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7EE7FB-2624-28A9-7C59-343DAAD9A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20" y="2436747"/>
                <a:ext cx="94389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7A0B9E-5A41-D0D0-5495-A680562E458C}"/>
                  </a:ext>
                </a:extLst>
              </p:cNvPr>
              <p:cNvSpPr txBox="1"/>
              <p:nvPr/>
            </p:nvSpPr>
            <p:spPr>
              <a:xfrm>
                <a:off x="8117120" y="3519326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7A0B9E-5A41-D0D0-5495-A680562E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20" y="3519326"/>
                <a:ext cx="94389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FA8107-47D9-020A-C400-9C0C2B624C3C}"/>
                  </a:ext>
                </a:extLst>
              </p:cNvPr>
              <p:cNvSpPr txBox="1"/>
              <p:nvPr/>
            </p:nvSpPr>
            <p:spPr>
              <a:xfrm>
                <a:off x="9611184" y="2590091"/>
                <a:ext cx="9438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FA8107-47D9-020A-C400-9C0C2B624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184" y="2590091"/>
                <a:ext cx="943897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97271-1B81-3E86-3B8C-86CD78E95A87}"/>
                  </a:ext>
                </a:extLst>
              </p:cNvPr>
              <p:cNvSpPr txBox="1"/>
              <p:nvPr/>
            </p:nvSpPr>
            <p:spPr>
              <a:xfrm>
                <a:off x="9061017" y="3905554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E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IE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IE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B997271-1B81-3E86-3B8C-86CD78E95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017" y="3905554"/>
                <a:ext cx="1779639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25C372-7F90-354F-1E39-5D4997E92EDF}"/>
                  </a:ext>
                </a:extLst>
              </p:cNvPr>
              <p:cNvSpPr txBox="1"/>
              <p:nvPr/>
            </p:nvSpPr>
            <p:spPr>
              <a:xfrm>
                <a:off x="6319281" y="4879051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825C372-7F90-354F-1E39-5D4997E92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81" y="4879051"/>
                <a:ext cx="1779639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BAEC19-3C90-ED8C-722C-DADDD3428969}"/>
                  </a:ext>
                </a:extLst>
              </p:cNvPr>
              <p:cNvSpPr txBox="1"/>
              <p:nvPr/>
            </p:nvSpPr>
            <p:spPr>
              <a:xfrm>
                <a:off x="6337481" y="1689807"/>
                <a:ext cx="1779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ABAEC19-3C90-ED8C-722C-DADDD3428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81" y="1689807"/>
                <a:ext cx="1779639" cy="369332"/>
              </a:xfrm>
              <a:prstGeom prst="rect">
                <a:avLst/>
              </a:prstGeom>
              <a:blipFill>
                <a:blip r:embed="rId2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6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Input and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One input vector: [1, 0, 1]</a:t>
            </a:r>
          </a:p>
          <a:p>
            <a:r>
              <a:rPr dirty="0"/>
              <a:t>Target output (label): 1</a:t>
            </a:r>
            <a:endParaRPr lang="en-IE" dirty="0"/>
          </a:p>
          <a:p>
            <a:r>
              <a:rPr lang="en-IE" dirty="0"/>
              <a:t>So this is a classification model</a:t>
            </a:r>
            <a:endParaRPr dirty="0"/>
          </a:p>
          <a:p>
            <a:r>
              <a:rPr dirty="0"/>
              <a:t>Goal: network output should approach 1 over time</a:t>
            </a:r>
            <a:endParaRPr lang="en-IE" dirty="0"/>
          </a:p>
          <a:p>
            <a:r>
              <a:rPr lang="en-IE" dirty="0"/>
              <a:t>Next job: for given weights and biases compute the forward pass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6FC88-4B9D-21B7-515D-3E84B3DB2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Initialize Weights and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dirty="0"/>
              <a:t>Start with all weights </a:t>
            </a:r>
            <a:r>
              <a:rPr lang="en-IE" dirty="0"/>
              <a:t>small, but helpful if they’re non-zero</a:t>
            </a:r>
          </a:p>
          <a:p>
            <a:r>
              <a:rPr dirty="0"/>
              <a:t>All biases = 0</a:t>
            </a:r>
          </a:p>
          <a:p>
            <a:r>
              <a:rPr dirty="0"/>
              <a:t>Will update over training using error signal</a:t>
            </a:r>
          </a:p>
          <a:p>
            <a:r>
              <a:rPr dirty="0"/>
              <a:t>Small integers make learning interpretable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99D9B7B-51BD-492B-90EC-739EE70DCFA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IE" dirty="0"/>
                  <a:t>Hidden layer weights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E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E" dirty="0"/>
                            <m:t> </m:t>
                          </m:r>
                        </m:e>
                      </m:d>
                    </m:oMath>
                  </m:oMathPara>
                </a14:m>
                <a:endParaRPr lang="en-IE" dirty="0"/>
              </a:p>
              <a:p>
                <a:r>
                  <a:rPr lang="en-IE" dirty="0"/>
                  <a:t>Hidden biases: </a:t>
                </a:r>
                <a14:m>
                  <m:oMath xmlns:m="http://schemas.openxmlformats.org/officeDocument/2006/math">
                    <m:r>
                      <a:rPr lang="en-IE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E" dirty="0"/>
                  <a:t> = [0, 0]</a:t>
                </a:r>
              </a:p>
              <a:p>
                <a:r>
                  <a:rPr lang="en-IE" dirty="0"/>
                  <a:t>Output weights: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E" dirty="0"/>
                  <a:t> = [1, -1], Output bias: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IE" dirty="0"/>
                  <a:t>  = 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99D9B7B-51BD-492B-90EC-739EE70DC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20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A0FD5-2F11-7737-394A-3FC436F6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1 – Forward Pass (Hidden Layer)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IE" dirty="0"/>
                  <a:t>For the given (starting) weights, compute dot product for each hidden neuron</a:t>
                </a:r>
              </a:p>
              <a:p>
                <a:r>
                  <a:rPr lang="en-IE" dirty="0"/>
                  <a:t>Add bias term</a:t>
                </a:r>
              </a:p>
              <a:p>
                <a:r>
                  <a:rPr lang="en-IE" dirty="0"/>
                  <a:t>Apply </a:t>
                </a:r>
                <a:r>
                  <a:rPr lang="en-IE" dirty="0" err="1"/>
                  <a:t>ReLU</a:t>
                </a:r>
                <a:r>
                  <a:rPr lang="en-IE" dirty="0"/>
                  <a:t>: output is 0 if result &lt; 0</a:t>
                </a:r>
              </a:p>
              <a:p>
                <a:r>
                  <a:rPr lang="en-IE" dirty="0"/>
                  <a:t>Hidden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E" dirty="0"/>
                  <a:t> are now inputs to output neuron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200" t="-2326" r="-3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15E753-B5D8-288E-6045-30FA71DD6A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·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Check: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[1∗1 + (−1)∗0 + 1∗1, 0∗1 + 0∗0 + 1∗1] = [2, 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𝑅𝑒𝐿𝑈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[2, 1]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015E753-B5D8-288E-6045-30FA71DD6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5808-2DA3-46DE-5C0F-DCCD7F19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603504"/>
            <a:ext cx="5862396" cy="1527048"/>
          </a:xfrm>
        </p:spPr>
        <p:txBody>
          <a:bodyPr anchor="b">
            <a:normAutofit/>
          </a:bodyPr>
          <a:lstStyle/>
          <a:p>
            <a:r>
              <a:rPr lang="en-IE" dirty="0"/>
              <a:t>Step 2 – Forward Pass (Output Layer)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2648" y="2212848"/>
                <a:ext cx="5862396" cy="4096512"/>
              </a:xfrm>
            </p:spPr>
            <p:txBody>
              <a:bodyPr>
                <a:normAutofit/>
              </a:bodyPr>
              <a:lstStyle/>
              <a:p>
                <a:r>
                  <a:rPr lang="en-IE" sz="1800" dirty="0"/>
                  <a:t>Use hidden outputs to compute output layer input</a:t>
                </a:r>
              </a:p>
              <a:p>
                <a:r>
                  <a:rPr lang="en-IE" sz="1800" dirty="0"/>
                  <a:t>Compute </a:t>
                </a:r>
                <a14:m>
                  <m:oMath xmlns:m="http://schemas.openxmlformats.org/officeDocument/2006/math">
                    <m:r>
                      <a:rPr lang="en-IE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I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E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E" sz="1800" i="1">
                        <a:latin typeface="Cambria Math" panose="02040503050406030204" pitchFamily="18" charset="0"/>
                      </a:rPr>
                      <m:t> · 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IE" sz="1800" i="1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I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E" sz="1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IE" sz="1800" dirty="0"/>
              </a:p>
              <a:p>
                <a:r>
                  <a:rPr lang="en-IE" sz="1800" dirty="0"/>
                  <a:t>Apply sigmoid activation (quantized 3-level)</a:t>
                </a:r>
              </a:p>
              <a:p>
                <a:r>
                  <a:rPr lang="en-IE" sz="1800" dirty="0"/>
                  <a:t>Output is 0, 0.5, or 1 depending on z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2212848"/>
                <a:ext cx="5862396" cy="4096512"/>
              </a:xfrm>
              <a:blipFill>
                <a:blip r:embed="rId2"/>
                <a:stretch>
                  <a:fillRect l="-649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DF7C8EC-9286-AF33-73D6-1F35B08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36" y="4225201"/>
            <a:ext cx="2366526" cy="20292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6D00A-ECD5-2059-3FE7-248E7343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4CAD638-4A24-6414-F958-C59A5DB071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2477" y="1264920"/>
                <a:ext cx="5358581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cy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cy-GB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cy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cy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i="1" dirty="0">
                        <a:latin typeface="Cambria Math" panose="02040503050406030204" pitchFamily="18" charset="0"/>
                      </a:rPr>
                      <m:t>· </m:t>
                    </m:r>
                    <m:r>
                      <a:rPr lang="cy-GB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cy-GB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cy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cy-GB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cy-GB" dirty="0"/>
                  <a:t> = 1*2 + (-1)*1 + 0 = 1</a:t>
                </a:r>
              </a:p>
              <a:p>
                <a:r>
                  <a:rPr lang="cy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cy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cy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cy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cy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cy-GB" dirty="0"/>
                  <a:t> = 0.5 (quantized: -2 &lt; 1 &lt; 2)</a:t>
                </a:r>
              </a:p>
              <a:p>
                <a:r>
                  <a:rPr lang="cy-GB" dirty="0"/>
                  <a:t>Prediction: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cy-GB" dirty="0"/>
                  <a:t> = 0.5, Target: </a:t>
                </a:r>
                <a14:m>
                  <m:oMath xmlns:m="http://schemas.openxmlformats.org/officeDocument/2006/math">
                    <m:r>
                      <a:rPr lang="cy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cy-GB" dirty="0"/>
                  <a:t> = 1</a:t>
                </a:r>
              </a:p>
              <a:p>
                <a:r>
                  <a:rPr lang="cy-GB" dirty="0"/>
                  <a:t>We are underpredicting; compute loss next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4CAD638-4A24-6414-F958-C59A5DB07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477" y="1264920"/>
                <a:ext cx="5358581" cy="4525963"/>
              </a:xfrm>
              <a:prstGeom prst="rect">
                <a:avLst/>
              </a:prstGeom>
              <a:blipFill>
                <a:blip r:embed="rId4"/>
                <a:stretch>
                  <a:fillRect l="-2128" t="-2235"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Step 3 – Compute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93290" y="1732756"/>
                <a:ext cx="5545393" cy="4351338"/>
              </a:xfrm>
            </p:spPr>
            <p:txBody>
              <a:bodyPr/>
              <a:lstStyle/>
              <a:p>
                <a:r>
                  <a:rPr lang="en-IE" dirty="0"/>
                  <a:t>Use Binary Cross-Entropy: </a:t>
                </a:r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 = −[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E" sz="2400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E" sz="240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acc>
                        <m:accPr>
                          <m:chr m:val="̂"/>
                          <m:ctrlPr>
                            <a:rPr lang="ar-AE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) + (1−</m:t>
                      </m:r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IE" sz="2400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E" sz="2400" i="1" dirty="0">
                          <a:latin typeface="Cambria Math" panose="02040503050406030204" pitchFamily="18" charset="0"/>
                        </a:rPr>
                        <m:t>⁡(1 −</m:t>
                      </m:r>
                      <m:acc>
                        <m:accPr>
                          <m:chr m:val="̂"/>
                          <m:ctrlPr>
                            <a:rPr lang="ar-AE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ar-AE" sz="2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ar-AE" sz="2400" i="1" dirty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ar-AE" sz="2400" dirty="0"/>
              </a:p>
              <a:p>
                <a:r>
                  <a:rPr lang="en-IE" dirty="0"/>
                  <a:t>Compare network output to target label</a:t>
                </a:r>
              </a:p>
              <a:p>
                <a:r>
                  <a:rPr lang="en-IE" dirty="0"/>
                  <a:t>Loss is high if output far from target</a:t>
                </a:r>
              </a:p>
              <a:p>
                <a:r>
                  <a:rPr lang="en-IE" dirty="0"/>
                  <a:t>Loss tells us how ‘wrong’ the current weights and biases are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93290" y="1732756"/>
                <a:ext cx="5545393" cy="4351338"/>
              </a:xfrm>
              <a:blipFill>
                <a:blip r:embed="rId2"/>
                <a:stretch>
                  <a:fillRect l="-2059" t="-2326" r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0A60F-C454-FABA-BCCC-FBC8FA364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1825625"/>
            <a:ext cx="4953000" cy="4351338"/>
          </a:xfrm>
        </p:spPr>
        <p:txBody>
          <a:bodyPr/>
          <a:lstStyle/>
          <a:p>
            <a:r>
              <a:rPr lang="cy-GB" dirty="0"/>
              <a:t>L = -[y·log(ŷ) + (1−y)·log(1−ŷ)]</a:t>
            </a:r>
          </a:p>
          <a:p>
            <a:r>
              <a:rPr lang="cy-GB" dirty="0"/>
              <a:t>L = -log(0.5) = 0.693</a:t>
            </a:r>
          </a:p>
          <a:p>
            <a:r>
              <a:rPr lang="cy-GB" dirty="0"/>
              <a:t>Loss is high → backpropagation needed</a:t>
            </a:r>
          </a:p>
          <a:p>
            <a:r>
              <a:rPr lang="cy-GB" dirty="0"/>
              <a:t>We will now update weights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81A75-4C57-AB65-0665-1516060D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4C510-3EE8-51A7-7951-2E669D0F753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y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1607</Words>
  <Application>Microsoft Macintosh PowerPoint</Application>
  <PresentationFormat>Widescreen</PresentationFormat>
  <Paragraphs>203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Office Theme</vt:lpstr>
      <vt:lpstr>STAT41130: Class 2 Learning by Hand – Training a Simple Neural Network</vt:lpstr>
      <vt:lpstr>Training a Neural Network by Hand</vt:lpstr>
      <vt:lpstr>The Network Structure</vt:lpstr>
      <vt:lpstr>Now with weights</vt:lpstr>
      <vt:lpstr>Input and Target</vt:lpstr>
      <vt:lpstr>Initialize Weights and Biases</vt:lpstr>
      <vt:lpstr>Step 1 – Forward Pass (Hidden Layer)</vt:lpstr>
      <vt:lpstr>Step 2 – Forward Pass (Output Layer)</vt:lpstr>
      <vt:lpstr>Step 3 – Compute Loss</vt:lpstr>
      <vt:lpstr>Step 4 – Backpropagation Intuition</vt:lpstr>
      <vt:lpstr>Step 5 – Compute Gradients (Output Layer)</vt:lpstr>
      <vt:lpstr>Step 6 – Update Output Weights</vt:lpstr>
      <vt:lpstr>Step 7 – Propagate to Hidden Neurons</vt:lpstr>
      <vt:lpstr>Step 8 – Update Hidden Weights</vt:lpstr>
      <vt:lpstr>Summary of Epoch 1</vt:lpstr>
      <vt:lpstr>Epoch 2 – Forward Again</vt:lpstr>
      <vt:lpstr>Epoch 2 – Loss Update</vt:lpstr>
      <vt:lpstr>Backward – Round 2</vt:lpstr>
      <vt:lpstr>Hidden Layer Weight Updates (Epoch 2)</vt:lpstr>
      <vt:lpstr>Summary of Epoch 2</vt:lpstr>
      <vt:lpstr>Overall algorithm</vt:lpstr>
      <vt:lpstr>Compare Epochs – Learning Trace</vt:lpstr>
      <vt:lpstr>Summary – What the Network Learned</vt:lpstr>
      <vt:lpstr>Common Mistakes (By Hand and Code)</vt:lpstr>
      <vt:lpstr>Practice Suggestions</vt:lpstr>
      <vt:lpstr>Wrap-Up and Preview of Day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18</cp:revision>
  <dcterms:created xsi:type="dcterms:W3CDTF">2025-06-18T11:48:55Z</dcterms:created>
  <dcterms:modified xsi:type="dcterms:W3CDTF">2025-09-20T15:15:00Z</dcterms:modified>
</cp:coreProperties>
</file>